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3"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d6779061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d677906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6779061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6779061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d677906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d677906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d6779061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d6779061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d6779061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d6779061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d6779061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d6779061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d6779061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d6779061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4d67790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d677906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4d6779061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4d6779061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d6779061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d6779061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d677906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d6779061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d691be5d2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d691be5d2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6779061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6779061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d6779061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d677906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d6779061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d6779061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854707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26222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109196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6880258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021832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077645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52465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526729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455992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12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727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28215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26400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015475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35896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127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952112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67351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smtClean="0"/>
              <a:pPr/>
              <a:t>1/13/19</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398121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5582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Black Friday Sales: A Comprehensive Look</a:t>
            </a:r>
            <a:endParaRPr b="1" dirty="0"/>
          </a:p>
        </p:txBody>
      </p:sp>
      <p:sp>
        <p:nvSpPr>
          <p:cNvPr id="55" name="Google Shape;55;p13"/>
          <p:cNvSpPr txBox="1">
            <a:spLocks noGrp="1"/>
          </p:cNvSpPr>
          <p:nvPr>
            <p:ph type="subTitle" idx="1"/>
          </p:nvPr>
        </p:nvSpPr>
        <p:spPr>
          <a:xfrm>
            <a:off x="192175" y="3190075"/>
            <a:ext cx="4193400" cy="15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tx1"/>
                </a:solidFill>
                <a:latin typeface="Sitka Subheading" panose="020F0502020204030204" pitchFamily="34" charset="0"/>
                <a:cs typeface="Sitka Subheading" panose="020F0502020204030204" pitchFamily="34" charset="0"/>
              </a:rPr>
              <a:t>Fatema</a:t>
            </a:r>
            <a:r>
              <a:rPr lang="en" dirty="0">
                <a:solidFill>
                  <a:schemeClr val="tx1"/>
                </a:solidFill>
                <a:latin typeface="Sitka Subheading" panose="020F0502020204030204" pitchFamily="34" charset="0"/>
                <a:cs typeface="Sitka Subheading" panose="020F0502020204030204" pitchFamily="34" charset="0"/>
              </a:rPr>
              <a:t> </a:t>
            </a:r>
            <a:r>
              <a:rPr lang="en" dirty="0" err="1">
                <a:solidFill>
                  <a:schemeClr val="tx1"/>
                </a:solidFill>
                <a:latin typeface="Sitka Subheading" panose="020F0502020204030204" pitchFamily="34" charset="0"/>
                <a:cs typeface="Sitka Subheading" panose="020F0502020204030204" pitchFamily="34" charset="0"/>
              </a:rPr>
              <a:t>Nourzaie</a:t>
            </a:r>
            <a:endParaRPr dirty="0">
              <a:solidFill>
                <a:schemeClr val="tx1"/>
              </a:solidFill>
              <a:latin typeface="Sitka Subheading" panose="020F0502020204030204" pitchFamily="34" charset="0"/>
              <a:cs typeface="Sitka Subheading" panose="020F0502020204030204" pitchFamily="34" charset="0"/>
            </a:endParaRPr>
          </a:p>
          <a:p>
            <a:pPr marL="0" lvl="0" indent="0" algn="l" rtl="0">
              <a:spcBef>
                <a:spcPts val="0"/>
              </a:spcBef>
              <a:spcAft>
                <a:spcPts val="0"/>
              </a:spcAft>
              <a:buNone/>
            </a:pPr>
            <a:r>
              <a:rPr lang="en" dirty="0">
                <a:solidFill>
                  <a:schemeClr val="tx1"/>
                </a:solidFill>
                <a:latin typeface="Sitka Subheading" panose="020F0502020204030204" pitchFamily="34" charset="0"/>
                <a:cs typeface="Sitka Subheading" panose="020F0502020204030204" pitchFamily="34" charset="0"/>
              </a:rPr>
              <a:t>Loveleen </a:t>
            </a:r>
            <a:r>
              <a:rPr lang="en" dirty="0" err="1">
                <a:solidFill>
                  <a:schemeClr val="tx1"/>
                </a:solidFill>
                <a:latin typeface="Sitka Subheading" panose="020F0502020204030204" pitchFamily="34" charset="0"/>
                <a:cs typeface="Sitka Subheading" panose="020F0502020204030204" pitchFamily="34" charset="0"/>
              </a:rPr>
              <a:t>Bangar</a:t>
            </a:r>
            <a:endParaRPr dirty="0">
              <a:solidFill>
                <a:schemeClr val="tx1"/>
              </a:solidFill>
              <a:latin typeface="Sitka Subheading" panose="020F0502020204030204" pitchFamily="34" charset="0"/>
              <a:cs typeface="Sitka Subheading" panose="020F0502020204030204" pitchFamily="34" charset="0"/>
            </a:endParaRPr>
          </a:p>
          <a:p>
            <a:pPr marL="0" lvl="0" indent="0" algn="l" rtl="0">
              <a:spcBef>
                <a:spcPts val="0"/>
              </a:spcBef>
              <a:spcAft>
                <a:spcPts val="0"/>
              </a:spcAft>
              <a:buNone/>
            </a:pPr>
            <a:r>
              <a:rPr lang="en" dirty="0" err="1">
                <a:solidFill>
                  <a:schemeClr val="tx1"/>
                </a:solidFill>
                <a:latin typeface="Sitka Subheading" panose="020F0502020204030204" pitchFamily="34" charset="0"/>
                <a:cs typeface="Sitka Subheading" panose="020F0502020204030204" pitchFamily="34" charset="0"/>
              </a:rPr>
              <a:t>Minda</a:t>
            </a:r>
            <a:r>
              <a:rPr lang="en" dirty="0">
                <a:solidFill>
                  <a:schemeClr val="tx1"/>
                </a:solidFill>
                <a:latin typeface="Sitka Subheading" panose="020F0502020204030204" pitchFamily="34" charset="0"/>
                <a:cs typeface="Sitka Subheading" panose="020F0502020204030204" pitchFamily="34" charset="0"/>
              </a:rPr>
              <a:t> </a:t>
            </a:r>
            <a:r>
              <a:rPr lang="en" dirty="0" err="1">
                <a:solidFill>
                  <a:schemeClr val="tx1"/>
                </a:solidFill>
                <a:latin typeface="Sitka Subheading" panose="020F0502020204030204" pitchFamily="34" charset="0"/>
                <a:cs typeface="Sitka Subheading" panose="020F0502020204030204" pitchFamily="34" charset="0"/>
              </a:rPr>
              <a:t>Aguhob</a:t>
            </a:r>
            <a:endParaRPr dirty="0">
              <a:solidFill>
                <a:schemeClr val="tx1"/>
              </a:solidFill>
              <a:latin typeface="Sitka Subheading" panose="020F0502020204030204" pitchFamily="34" charset="0"/>
              <a:cs typeface="Sitka Subheading" panose="020F0502020204030204" pitchFamily="34" charset="0"/>
            </a:endParaRPr>
          </a:p>
          <a:p>
            <a:pPr marL="0" lvl="0" indent="0" algn="l" rtl="0">
              <a:spcBef>
                <a:spcPts val="0"/>
              </a:spcBef>
              <a:spcAft>
                <a:spcPts val="0"/>
              </a:spcAft>
              <a:buNone/>
            </a:pPr>
            <a:endParaRPr dirty="0"/>
          </a:p>
        </p:txBody>
      </p:sp>
      <p:sp>
        <p:nvSpPr>
          <p:cNvPr id="57" name="Google Shape;57;p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pic>
        <p:nvPicPr>
          <p:cNvPr id="56" name="Google Shape;56;p13"/>
          <p:cNvPicPr preferRelativeResize="0"/>
          <p:nvPr/>
        </p:nvPicPr>
        <p:blipFill>
          <a:blip r:embed="rId3">
            <a:alphaModFix/>
          </a:blip>
          <a:stretch>
            <a:fillRect/>
          </a:stretch>
        </p:blipFill>
        <p:spPr>
          <a:xfrm rot="-466396">
            <a:off x="5301775" y="2833900"/>
            <a:ext cx="3422800" cy="1825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Analysis based on Occupation category:</a:t>
            </a:r>
            <a:endParaRPr/>
          </a:p>
          <a:p>
            <a:pPr marL="0" lvl="0" indent="0" algn="l" rtl="0">
              <a:spcBef>
                <a:spcPts val="0"/>
              </a:spcBef>
              <a:spcAft>
                <a:spcPts val="0"/>
              </a:spcAft>
              <a:buNone/>
            </a:pPr>
            <a:endParaRPr/>
          </a:p>
        </p:txBody>
      </p:sp>
      <p:sp>
        <p:nvSpPr>
          <p:cNvPr id="129" name="Google Shape;129;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Occupation graph</a:t>
            </a:r>
            <a:endParaRPr/>
          </a:p>
        </p:txBody>
      </p:sp>
      <p:sp>
        <p:nvSpPr>
          <p:cNvPr id="130" name="Google Shape;130;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pic>
        <p:nvPicPr>
          <p:cNvPr id="131" name="Google Shape;131;p22"/>
          <p:cNvPicPr preferRelativeResize="0"/>
          <p:nvPr/>
        </p:nvPicPr>
        <p:blipFill>
          <a:blip r:embed="rId3">
            <a:alphaModFix/>
          </a:blip>
          <a:stretch>
            <a:fillRect/>
          </a:stretch>
        </p:blipFill>
        <p:spPr>
          <a:xfrm>
            <a:off x="1788825" y="1609800"/>
            <a:ext cx="4811250" cy="320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r>
              <a:rPr lang="en"/>
              <a:t>Q3: Which occupation category shows greatest value for purchase amount?</a:t>
            </a:r>
            <a:endParaRPr/>
          </a:p>
          <a:p>
            <a:pPr marL="0" lvl="0" indent="0" algn="l" rtl="0">
              <a:spcBef>
                <a:spcPts val="1600"/>
              </a:spcBef>
              <a:spcAft>
                <a:spcPts val="1600"/>
              </a:spcAft>
              <a:buClr>
                <a:schemeClr val="dk1"/>
              </a:buClr>
              <a:buSzPts val="1100"/>
              <a:buFont typeface="Arial"/>
              <a:buNone/>
            </a:pPr>
            <a:r>
              <a:rPr lang="en"/>
              <a:t>Occupation category “4”, “0”, “7” had the highest purchase amount value in that order. Occupation category “8” had the least purchase amount value. </a:t>
            </a:r>
            <a:endParaRPr/>
          </a:p>
        </p:txBody>
      </p:sp>
      <p:sp>
        <p:nvSpPr>
          <p:cNvPr id="137" name="Google Shape;137;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Analysis based on Marital Status:</a:t>
            </a:r>
            <a:endParaRPr/>
          </a:p>
          <a:p>
            <a:pPr marL="0" lvl="0" indent="0" algn="l" rtl="0">
              <a:spcBef>
                <a:spcPts val="0"/>
              </a:spcBef>
              <a:spcAft>
                <a:spcPts val="0"/>
              </a:spcAft>
              <a:buNone/>
            </a:pPr>
            <a:endParaRPr/>
          </a:p>
        </p:txBody>
      </p:sp>
      <p:sp>
        <p:nvSpPr>
          <p:cNvPr id="143" name="Google Shape;143;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Marital Status and Purchase amount</a:t>
            </a:r>
            <a:endParaRPr/>
          </a:p>
        </p:txBody>
      </p:sp>
      <p:sp>
        <p:nvSpPr>
          <p:cNvPr id="144" name="Google Shape;144;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145" name="Google Shape;145;p24"/>
          <p:cNvPicPr preferRelativeResize="0"/>
          <p:nvPr/>
        </p:nvPicPr>
        <p:blipFill>
          <a:blip r:embed="rId3">
            <a:alphaModFix/>
          </a:blip>
          <a:stretch>
            <a:fillRect/>
          </a:stretch>
        </p:blipFill>
        <p:spPr>
          <a:xfrm>
            <a:off x="4357650" y="1468875"/>
            <a:ext cx="4114800" cy="2743200"/>
          </a:xfrm>
          <a:prstGeom prst="rect">
            <a:avLst/>
          </a:prstGeom>
          <a:noFill/>
          <a:ln>
            <a:noFill/>
          </a:ln>
        </p:spPr>
      </p:pic>
      <p:pic>
        <p:nvPicPr>
          <p:cNvPr id="146" name="Google Shape;146;p24"/>
          <p:cNvPicPr preferRelativeResize="0"/>
          <p:nvPr/>
        </p:nvPicPr>
        <p:blipFill>
          <a:blip r:embed="rId4">
            <a:alphaModFix/>
          </a:blip>
          <a:stretch>
            <a:fillRect/>
          </a:stretch>
        </p:blipFill>
        <p:spPr>
          <a:xfrm>
            <a:off x="947942" y="2636183"/>
            <a:ext cx="2590800" cy="723900"/>
          </a:xfrm>
          <a:prstGeom prst="rect">
            <a:avLst/>
          </a:prstGeom>
          <a:noFill/>
          <a:ln>
            <a:noFill/>
          </a:ln>
        </p:spPr>
      </p:pic>
      <p:sp>
        <p:nvSpPr>
          <p:cNvPr id="147" name="Google Shape;147;p24"/>
          <p:cNvSpPr txBox="1"/>
          <p:nvPr/>
        </p:nvSpPr>
        <p:spPr>
          <a:xfrm>
            <a:off x="880000" y="2177300"/>
            <a:ext cx="8193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Status</a:t>
            </a:r>
            <a:endParaRPr/>
          </a:p>
        </p:txBody>
      </p:sp>
      <p:sp>
        <p:nvSpPr>
          <p:cNvPr id="148" name="Google Shape;148;p24"/>
          <p:cNvSpPr txBox="1"/>
          <p:nvPr/>
        </p:nvSpPr>
        <p:spPr>
          <a:xfrm>
            <a:off x="1813800" y="2177400"/>
            <a:ext cx="2032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Purchase Amount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54" name="Google Shape;154;p2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r>
              <a:rPr lang="en"/>
              <a:t>Q4: How does marital status can show effect on purchase amount? </a:t>
            </a:r>
            <a:endParaRPr/>
          </a:p>
          <a:p>
            <a:pPr marL="0" lvl="0" indent="0" algn="l" rtl="0">
              <a:spcBef>
                <a:spcPts val="1600"/>
              </a:spcBef>
              <a:spcAft>
                <a:spcPts val="1600"/>
              </a:spcAft>
              <a:buClr>
                <a:schemeClr val="dk1"/>
              </a:buClr>
              <a:buSzPts val="1100"/>
              <a:buFont typeface="Arial"/>
              <a:buNone/>
            </a:pPr>
            <a:r>
              <a:rPr lang="en"/>
              <a:t>The analysis shows that marital status code “0” has a greater purchase amount value than marital status code “1”</a:t>
            </a:r>
            <a:endParaRPr/>
          </a:p>
        </p:txBody>
      </p:sp>
      <p:sp>
        <p:nvSpPr>
          <p:cNvPr id="155" name="Google Shape;155;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category analysis for popular product:</a:t>
            </a:r>
            <a:endParaRPr/>
          </a:p>
        </p:txBody>
      </p:sp>
      <p:sp>
        <p:nvSpPr>
          <p:cNvPr id="161" name="Google Shape;161;p2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Pie chart for </a:t>
            </a:r>
            <a:endParaRPr/>
          </a:p>
          <a:p>
            <a:pPr marL="0" lvl="0" indent="0" algn="l" rtl="0">
              <a:spcBef>
                <a:spcPts val="1600"/>
              </a:spcBef>
              <a:spcAft>
                <a:spcPts val="0"/>
              </a:spcAft>
              <a:buNone/>
            </a:pPr>
            <a:r>
              <a:rPr lang="en"/>
              <a:t>product </a:t>
            </a:r>
            <a:endParaRPr/>
          </a:p>
          <a:p>
            <a:pPr marL="0" lvl="0" indent="0" algn="l" rtl="0">
              <a:spcBef>
                <a:spcPts val="1600"/>
              </a:spcBef>
              <a:spcAft>
                <a:spcPts val="0"/>
              </a:spcAft>
              <a:buNone/>
            </a:pPr>
            <a:r>
              <a:rPr lang="en"/>
              <a:t>category1: </a:t>
            </a:r>
            <a:endParaRPr/>
          </a:p>
          <a:p>
            <a:pPr marL="0" lvl="0" indent="0" algn="l" rtl="0">
              <a:spcBef>
                <a:spcPts val="1600"/>
              </a:spcBef>
              <a:spcAft>
                <a:spcPts val="0"/>
              </a:spcAft>
              <a:buNone/>
            </a:pPr>
            <a:r>
              <a:rPr lang="en" sz="1200"/>
              <a:t>Note: Rest of the pie </a:t>
            </a:r>
            <a:endParaRPr sz="1200"/>
          </a:p>
          <a:p>
            <a:pPr marL="0" lvl="0" indent="0" algn="l" rtl="0">
              <a:spcBef>
                <a:spcPts val="1600"/>
              </a:spcBef>
              <a:spcAft>
                <a:spcPts val="0"/>
              </a:spcAft>
              <a:buNone/>
            </a:pPr>
            <a:r>
              <a:rPr lang="en" sz="1200"/>
              <a:t>Charts for other </a:t>
            </a:r>
            <a:endParaRPr sz="1200"/>
          </a:p>
          <a:p>
            <a:pPr marL="0" lvl="0" indent="0" algn="l" rtl="0">
              <a:spcBef>
                <a:spcPts val="1600"/>
              </a:spcBef>
              <a:spcAft>
                <a:spcPts val="0"/>
              </a:spcAft>
              <a:buNone/>
            </a:pPr>
            <a:r>
              <a:rPr lang="en" sz="1200"/>
              <a:t>categories are part of </a:t>
            </a:r>
            <a:endParaRPr sz="1200"/>
          </a:p>
          <a:p>
            <a:pPr marL="0" lvl="0" indent="0" algn="l" rtl="0">
              <a:spcBef>
                <a:spcPts val="1600"/>
              </a:spcBef>
              <a:spcAft>
                <a:spcPts val="1600"/>
              </a:spcAft>
              <a:buNone/>
            </a:pPr>
            <a:r>
              <a:rPr lang="en" sz="1200"/>
              <a:t>Jupyter notebook.</a:t>
            </a:r>
            <a:endParaRPr sz="1200"/>
          </a:p>
        </p:txBody>
      </p:sp>
      <p:sp>
        <p:nvSpPr>
          <p:cNvPr id="162" name="Google Shape;162;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pic>
        <p:nvPicPr>
          <p:cNvPr id="163" name="Google Shape;163;p26"/>
          <p:cNvPicPr preferRelativeResize="0"/>
          <p:nvPr/>
        </p:nvPicPr>
        <p:blipFill>
          <a:blip r:embed="rId3">
            <a:alphaModFix/>
          </a:blip>
          <a:stretch>
            <a:fillRect/>
          </a:stretch>
        </p:blipFill>
        <p:spPr>
          <a:xfrm>
            <a:off x="2076850" y="1115175"/>
            <a:ext cx="6145076" cy="3694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69" name="Google Shape;169;p2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Clr>
                <a:schemeClr val="dk1"/>
              </a:buClr>
              <a:buSzPts val="1100"/>
              <a:buFont typeface="Arial"/>
              <a:buNone/>
            </a:pPr>
            <a:r>
              <a:rPr lang="en"/>
              <a:t>Q5: For each product category (1, 2, 3), which product is most popular?</a:t>
            </a:r>
            <a:endParaRPr/>
          </a:p>
          <a:p>
            <a:pPr marL="0" lvl="0" indent="0" algn="l" rtl="0">
              <a:spcBef>
                <a:spcPts val="1600"/>
              </a:spcBef>
              <a:spcAft>
                <a:spcPts val="1600"/>
              </a:spcAft>
              <a:buClr>
                <a:schemeClr val="dk1"/>
              </a:buClr>
              <a:buSzPts val="1100"/>
              <a:buFont typeface="Arial"/>
              <a:buNone/>
            </a:pPr>
            <a:r>
              <a:rPr lang="en"/>
              <a:t>Product popularity is calculated as number of counts found per product. In product category 1, product 5 is the most popular and product 17 and product 9 is the least popular. In product category 2, product 8 is the most popular and product 7 is the least popular. Product category 3, product 16 is the most popular and product 3 is the least popular. </a:t>
            </a:r>
            <a:endParaRPr/>
          </a:p>
        </p:txBody>
      </p:sp>
      <p:sp>
        <p:nvSpPr>
          <p:cNvPr id="170" name="Google Shape;170;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sp>
        <p:nvSpPr>
          <p:cNvPr id="176" name="Google Shape;176;p2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Purchase amount value based on gender is limited. The dataset has more observations of male purchase amounts, therefore this may not be entirely indicative shopping or purchase behavior. This can also be due to sampling bias. Further analysis needs to be done observing an equal group of male and female shopping behaviour/ purchase amount. We don’t have revenue by category, we have counts. No description of codes. We don’t know marital status or occupation.</a:t>
            </a:r>
            <a:endParaRPr/>
          </a:p>
        </p:txBody>
      </p:sp>
      <p:sp>
        <p:nvSpPr>
          <p:cNvPr id="177" name="Google Shape;177;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63" name="Google Shape;63;p14"/>
          <p:cNvSpPr txBox="1">
            <a:spLocks noGrp="1"/>
          </p:cNvSpPr>
          <p:nvPr>
            <p:ph type="body" idx="1"/>
          </p:nvPr>
        </p:nvSpPr>
        <p:spPr>
          <a:xfrm>
            <a:off x="311700" y="1152475"/>
            <a:ext cx="8099400" cy="20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Black Friday is known as a major shopping event occurring on the immediate Friday after the Thanksgiving Holiday in the U.S. Black Friday is typically characterized as an event for shopping centers and retail stores to hold massive sales on their store products. The project will take a dataset observing Black Friday sales and provide conclusions based on the analysis. </a:t>
            </a:r>
            <a:endParaRPr/>
          </a:p>
        </p:txBody>
      </p:sp>
      <p:sp>
        <p:nvSpPr>
          <p:cNvPr id="66" name="Google Shape;66;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64" name="Google Shape;64;p14"/>
          <p:cNvPicPr preferRelativeResize="0"/>
          <p:nvPr/>
        </p:nvPicPr>
        <p:blipFill>
          <a:blip r:embed="rId3">
            <a:alphaModFix/>
          </a:blip>
          <a:stretch>
            <a:fillRect/>
          </a:stretch>
        </p:blipFill>
        <p:spPr>
          <a:xfrm>
            <a:off x="1043600" y="2994075"/>
            <a:ext cx="2884394" cy="1922500"/>
          </a:xfrm>
          <a:prstGeom prst="rect">
            <a:avLst/>
          </a:prstGeom>
          <a:noFill/>
          <a:ln>
            <a:noFill/>
          </a:ln>
        </p:spPr>
      </p:pic>
      <p:pic>
        <p:nvPicPr>
          <p:cNvPr id="65" name="Google Shape;65;p14"/>
          <p:cNvPicPr preferRelativeResize="0"/>
          <p:nvPr/>
        </p:nvPicPr>
        <p:blipFill>
          <a:blip r:embed="rId4">
            <a:alphaModFix/>
          </a:blip>
          <a:stretch>
            <a:fillRect/>
          </a:stretch>
        </p:blipFill>
        <p:spPr>
          <a:xfrm>
            <a:off x="4969152" y="2994075"/>
            <a:ext cx="3039248" cy="19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Questions</a:t>
            </a:r>
            <a:endParaRPr/>
          </a:p>
        </p:txBody>
      </p:sp>
      <p:sp>
        <p:nvSpPr>
          <p:cNvPr id="72" name="Google Shape;72;p15"/>
          <p:cNvSpPr txBox="1">
            <a:spLocks noGrp="1"/>
          </p:cNvSpPr>
          <p:nvPr>
            <p:ph type="body" idx="1"/>
          </p:nvPr>
        </p:nvSpPr>
        <p:spPr>
          <a:xfrm>
            <a:off x="311700" y="1191675"/>
            <a:ext cx="5179800" cy="3492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Q1: Based on gender, which group shows the greatest value for purchase amount?</a:t>
            </a:r>
            <a:endParaRPr sz="1400"/>
          </a:p>
          <a:p>
            <a:pPr marL="0" lvl="0" indent="0" algn="l" rtl="0">
              <a:lnSpc>
                <a:spcPct val="100000"/>
              </a:lnSpc>
              <a:spcBef>
                <a:spcPts val="1600"/>
              </a:spcBef>
              <a:spcAft>
                <a:spcPts val="0"/>
              </a:spcAft>
              <a:buNone/>
            </a:pPr>
            <a:r>
              <a:rPr lang="en" sz="1400"/>
              <a:t>Q2: Which city category shows the greatest value for purchase amount?</a:t>
            </a:r>
            <a:endParaRPr sz="1400"/>
          </a:p>
          <a:p>
            <a:pPr marL="0" lvl="0" indent="0" algn="l" rtl="0">
              <a:lnSpc>
                <a:spcPct val="100000"/>
              </a:lnSpc>
              <a:spcBef>
                <a:spcPts val="1600"/>
              </a:spcBef>
              <a:spcAft>
                <a:spcPts val="0"/>
              </a:spcAft>
              <a:buNone/>
            </a:pPr>
            <a:r>
              <a:rPr lang="en" sz="1400"/>
              <a:t>Q3: Which occupation categories show the greatest value for purchase amount?</a:t>
            </a:r>
            <a:endParaRPr sz="1400"/>
          </a:p>
          <a:p>
            <a:pPr marL="0" lvl="0" indent="0" algn="l" rtl="0">
              <a:lnSpc>
                <a:spcPct val="100000"/>
              </a:lnSpc>
              <a:spcBef>
                <a:spcPts val="1600"/>
              </a:spcBef>
              <a:spcAft>
                <a:spcPts val="0"/>
              </a:spcAft>
              <a:buNone/>
            </a:pPr>
            <a:r>
              <a:rPr lang="en" sz="1400"/>
              <a:t>Q4: How does marital status can show effect on purchase amount? </a:t>
            </a:r>
            <a:endParaRPr sz="1400"/>
          </a:p>
          <a:p>
            <a:pPr marL="0" lvl="0" indent="0" algn="l" rtl="0">
              <a:lnSpc>
                <a:spcPct val="100000"/>
              </a:lnSpc>
              <a:spcBef>
                <a:spcPts val="1600"/>
              </a:spcBef>
              <a:spcAft>
                <a:spcPts val="0"/>
              </a:spcAft>
              <a:buClr>
                <a:schemeClr val="dk1"/>
              </a:buClr>
              <a:buSzPts val="1100"/>
              <a:buFont typeface="Arial"/>
              <a:buNone/>
            </a:pPr>
            <a:r>
              <a:rPr lang="en" sz="1400"/>
              <a:t>Q5: For each product category (1,2,3) which product is the most popular?</a:t>
            </a:r>
            <a:endParaRPr sz="1400"/>
          </a:p>
          <a:p>
            <a:pPr marL="0" lvl="0" indent="0" algn="l" rtl="0">
              <a:lnSpc>
                <a:spcPct val="100000"/>
              </a:lnSpc>
              <a:spcBef>
                <a:spcPts val="1600"/>
              </a:spcBef>
              <a:spcAft>
                <a:spcPts val="1600"/>
              </a:spcAft>
              <a:buNone/>
            </a:pPr>
            <a:endParaRPr sz="1400"/>
          </a:p>
        </p:txBody>
      </p:sp>
      <p:sp>
        <p:nvSpPr>
          <p:cNvPr id="76" name="Google Shape;76;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pic>
        <p:nvPicPr>
          <p:cNvPr id="73" name="Google Shape;73;p15"/>
          <p:cNvPicPr preferRelativeResize="0"/>
          <p:nvPr/>
        </p:nvPicPr>
        <p:blipFill>
          <a:blip r:embed="rId3">
            <a:alphaModFix/>
          </a:blip>
          <a:stretch>
            <a:fillRect/>
          </a:stretch>
        </p:blipFill>
        <p:spPr>
          <a:xfrm>
            <a:off x="5791525" y="1640925"/>
            <a:ext cx="1959875" cy="1889049"/>
          </a:xfrm>
          <a:prstGeom prst="rect">
            <a:avLst/>
          </a:prstGeom>
          <a:noFill/>
          <a:ln>
            <a:noFill/>
          </a:ln>
        </p:spPr>
      </p:pic>
      <p:pic>
        <p:nvPicPr>
          <p:cNvPr id="74" name="Google Shape;74;p15"/>
          <p:cNvPicPr preferRelativeResize="0"/>
          <p:nvPr/>
        </p:nvPicPr>
        <p:blipFill>
          <a:blip r:embed="rId4">
            <a:alphaModFix/>
          </a:blip>
          <a:stretch>
            <a:fillRect/>
          </a:stretch>
        </p:blipFill>
        <p:spPr>
          <a:xfrm>
            <a:off x="6469325" y="110075"/>
            <a:ext cx="2090749" cy="1395774"/>
          </a:xfrm>
          <a:prstGeom prst="rect">
            <a:avLst/>
          </a:prstGeom>
          <a:noFill/>
          <a:ln>
            <a:noFill/>
          </a:ln>
        </p:spPr>
      </p:pic>
      <p:pic>
        <p:nvPicPr>
          <p:cNvPr id="75" name="Google Shape;75;p15"/>
          <p:cNvPicPr preferRelativeResize="0"/>
          <p:nvPr/>
        </p:nvPicPr>
        <p:blipFill>
          <a:blip r:embed="rId5">
            <a:alphaModFix/>
          </a:blip>
          <a:stretch>
            <a:fillRect/>
          </a:stretch>
        </p:blipFill>
        <p:spPr>
          <a:xfrm>
            <a:off x="7109925" y="3529975"/>
            <a:ext cx="1876300" cy="1251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82" name="Google Shape;82;p16"/>
          <p:cNvSpPr txBox="1">
            <a:spLocks noGrp="1"/>
          </p:cNvSpPr>
          <p:nvPr>
            <p:ph type="body" idx="1"/>
          </p:nvPr>
        </p:nvSpPr>
        <p:spPr>
          <a:xfrm>
            <a:off x="311700" y="1152475"/>
            <a:ext cx="8520600" cy="281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Data was sourced from https://www.kaggle.com/mehdidag/black-friday. </a:t>
            </a:r>
            <a:endParaRPr sz="1400"/>
          </a:p>
          <a:p>
            <a:pPr marL="457200" lvl="0" indent="-317500" algn="l" rtl="0">
              <a:lnSpc>
                <a:spcPct val="100000"/>
              </a:lnSpc>
              <a:spcBef>
                <a:spcPts val="0"/>
              </a:spcBef>
              <a:spcAft>
                <a:spcPts val="0"/>
              </a:spcAft>
              <a:buSzPts val="1400"/>
              <a:buChar char="●"/>
            </a:pPr>
            <a:r>
              <a:rPr lang="en" sz="1400"/>
              <a:t>The data set consists of 550,000 rows and 12 columns. </a:t>
            </a:r>
            <a:endParaRPr sz="1400"/>
          </a:p>
          <a:p>
            <a:pPr marL="0" lvl="0" indent="0" algn="l" rtl="0">
              <a:lnSpc>
                <a:spcPct val="100000"/>
              </a:lnSpc>
              <a:spcBef>
                <a:spcPts val="0"/>
              </a:spcBef>
              <a:spcAft>
                <a:spcPts val="0"/>
              </a:spcAft>
              <a:buNone/>
            </a:pPr>
            <a:r>
              <a:rPr lang="en" sz="1400"/>
              <a:t>Variables observed for the project were age, gender, marital status, city type, purchase amount, and product category (1,2,3). </a:t>
            </a:r>
            <a:endParaRPr sz="1400"/>
          </a:p>
          <a:p>
            <a:pPr marL="457200" lvl="0" indent="-317500" algn="l" rtl="0">
              <a:lnSpc>
                <a:spcPct val="100000"/>
              </a:lnSpc>
              <a:spcBef>
                <a:spcPts val="0"/>
              </a:spcBef>
              <a:spcAft>
                <a:spcPts val="0"/>
              </a:spcAft>
              <a:buSzPts val="1400"/>
              <a:buChar char="●"/>
            </a:pPr>
            <a:r>
              <a:rPr lang="en" sz="1400"/>
              <a:t>Age, gender, marital status, city type were analyzed as categorical data. </a:t>
            </a:r>
            <a:endParaRPr sz="1400"/>
          </a:p>
          <a:p>
            <a:pPr marL="457200" lvl="0" indent="-317500" algn="l" rtl="0">
              <a:lnSpc>
                <a:spcPct val="100000"/>
              </a:lnSpc>
              <a:spcBef>
                <a:spcPts val="0"/>
              </a:spcBef>
              <a:spcAft>
                <a:spcPts val="0"/>
              </a:spcAft>
              <a:buSzPts val="1400"/>
              <a:buChar char="●"/>
            </a:pPr>
            <a:r>
              <a:rPr lang="en" sz="1400"/>
              <a:t>Dummy variables were created for gender and age in order to analyze them as categorical data. </a:t>
            </a:r>
            <a:endParaRPr sz="1400"/>
          </a:p>
          <a:p>
            <a:pPr marL="457200" lvl="0" indent="-317500" algn="l" rtl="0">
              <a:lnSpc>
                <a:spcPct val="100000"/>
              </a:lnSpc>
              <a:spcBef>
                <a:spcPts val="0"/>
              </a:spcBef>
              <a:spcAft>
                <a:spcPts val="0"/>
              </a:spcAft>
              <a:buSzPts val="1400"/>
              <a:buChar char="●"/>
            </a:pPr>
            <a:r>
              <a:rPr lang="en" sz="1400"/>
              <a:t>Data observed in all Product Category columns were cleaned for any missing values within their respective analyses. </a:t>
            </a:r>
            <a:endParaRPr sz="1400"/>
          </a:p>
          <a:p>
            <a:pPr marL="457200" lvl="0" indent="-317500" algn="l" rtl="0">
              <a:lnSpc>
                <a:spcPct val="100000"/>
              </a:lnSpc>
              <a:spcBef>
                <a:spcPts val="0"/>
              </a:spcBef>
              <a:spcAft>
                <a:spcPts val="0"/>
              </a:spcAft>
              <a:buSzPts val="1400"/>
              <a:buChar char="●"/>
            </a:pPr>
            <a:r>
              <a:rPr lang="en" sz="1400"/>
              <a:t>Purchase amount was considered as discrete values. </a:t>
            </a:r>
            <a:endParaRPr sz="1400"/>
          </a:p>
          <a:p>
            <a:pPr marL="45720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 sz="1400"/>
              <a:t>Data analysis was conducted using Pandas and MatPlotlib.</a:t>
            </a:r>
            <a:endParaRPr sz="1400"/>
          </a:p>
          <a:p>
            <a:pPr marL="457200" lvl="0" indent="-317500" algn="l" rtl="0">
              <a:lnSpc>
                <a:spcPct val="100000"/>
              </a:lnSpc>
              <a:spcBef>
                <a:spcPts val="0"/>
              </a:spcBef>
              <a:spcAft>
                <a:spcPts val="0"/>
              </a:spcAft>
              <a:buSzPts val="1400"/>
              <a:buChar char="●"/>
            </a:pPr>
            <a:r>
              <a:rPr lang="en" sz="1400"/>
              <a:t>Data was plotted and shown in results.  </a:t>
            </a:r>
            <a:endParaRPr sz="1400"/>
          </a:p>
          <a:p>
            <a:pPr marL="457200" lvl="0" indent="-317500" algn="l" rtl="0">
              <a:spcBef>
                <a:spcPts val="0"/>
              </a:spcBef>
              <a:spcAft>
                <a:spcPts val="0"/>
              </a:spcAft>
              <a:buSzPts val="1400"/>
              <a:buChar char="●"/>
            </a:pPr>
            <a:r>
              <a:rPr lang="en" sz="1400"/>
              <a:t>Statistical analysis on the dataset can be viewed here:</a:t>
            </a:r>
            <a:endParaRPr sz="1400"/>
          </a:p>
        </p:txBody>
      </p:sp>
      <p:sp>
        <p:nvSpPr>
          <p:cNvPr id="83" name="Google Shape;8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Analysis based on age groups and gender:</a:t>
            </a:r>
            <a:endParaRPr/>
          </a:p>
          <a:p>
            <a:pPr marL="0" lvl="0" indent="0" algn="l" rtl="0">
              <a:spcBef>
                <a:spcPts val="0"/>
              </a:spcBef>
              <a:spcAft>
                <a:spcPts val="0"/>
              </a:spcAft>
              <a:buNone/>
            </a:pPr>
            <a:endParaRPr/>
          </a:p>
        </p:txBody>
      </p:sp>
      <p:sp>
        <p:nvSpPr>
          <p:cNvPr id="89" name="Google Shape;89;p17"/>
          <p:cNvSpPr txBox="1">
            <a:spLocks noGrp="1"/>
          </p:cNvSpPr>
          <p:nvPr>
            <p:ph type="body" idx="1"/>
          </p:nvPr>
        </p:nvSpPr>
        <p:spPr>
          <a:xfrm>
            <a:off x="554450" y="11322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Table for female, male generated revenue:</a:t>
            </a:r>
            <a:endParaRPr/>
          </a:p>
        </p:txBody>
      </p:sp>
      <p:sp>
        <p:nvSpPr>
          <p:cNvPr id="90" name="Google Shape;90;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pic>
        <p:nvPicPr>
          <p:cNvPr id="91" name="Google Shape;91;p17"/>
          <p:cNvPicPr preferRelativeResize="0"/>
          <p:nvPr/>
        </p:nvPicPr>
        <p:blipFill>
          <a:blip r:embed="rId3">
            <a:alphaModFix/>
          </a:blip>
          <a:stretch>
            <a:fillRect/>
          </a:stretch>
        </p:blipFill>
        <p:spPr>
          <a:xfrm>
            <a:off x="387375" y="2276000"/>
            <a:ext cx="3352650" cy="1755525"/>
          </a:xfrm>
          <a:prstGeom prst="rect">
            <a:avLst/>
          </a:prstGeom>
          <a:noFill/>
          <a:ln>
            <a:noFill/>
          </a:ln>
        </p:spPr>
      </p:pic>
      <p:pic>
        <p:nvPicPr>
          <p:cNvPr id="92" name="Google Shape;92;p17"/>
          <p:cNvPicPr preferRelativeResize="0"/>
          <p:nvPr/>
        </p:nvPicPr>
        <p:blipFill>
          <a:blip r:embed="rId4">
            <a:alphaModFix/>
          </a:blip>
          <a:stretch>
            <a:fillRect/>
          </a:stretch>
        </p:blipFill>
        <p:spPr>
          <a:xfrm>
            <a:off x="4140150" y="2276000"/>
            <a:ext cx="3352650" cy="17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Graph for Male and Female purchase amount</a:t>
            </a:r>
            <a:endParaRPr sz="1800">
              <a:solidFill>
                <a:schemeClr val="dk2"/>
              </a:solidFill>
            </a:endParaRPr>
          </a:p>
          <a:p>
            <a:pPr marL="0" lvl="0" indent="0" algn="l" rtl="0">
              <a:spcBef>
                <a:spcPts val="1600"/>
              </a:spcBef>
              <a:spcAft>
                <a:spcPts val="0"/>
              </a:spcAft>
              <a:buNone/>
            </a:pPr>
            <a:endParaRPr/>
          </a:p>
        </p:txBody>
      </p:sp>
      <p:sp>
        <p:nvSpPr>
          <p:cNvPr id="98" name="Google Shape;98;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
        <p:nvSpPr>
          <p:cNvPr id="99" name="Google Shape;99;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pic>
        <p:nvPicPr>
          <p:cNvPr id="100" name="Google Shape;100;p18"/>
          <p:cNvPicPr preferRelativeResize="0"/>
          <p:nvPr/>
        </p:nvPicPr>
        <p:blipFill>
          <a:blip r:embed="rId3">
            <a:alphaModFix/>
          </a:blip>
          <a:stretch>
            <a:fillRect/>
          </a:stretch>
        </p:blipFill>
        <p:spPr>
          <a:xfrm>
            <a:off x="466525" y="1312425"/>
            <a:ext cx="3862950" cy="3107850"/>
          </a:xfrm>
          <a:prstGeom prst="rect">
            <a:avLst/>
          </a:prstGeom>
          <a:noFill/>
          <a:ln>
            <a:noFill/>
          </a:ln>
        </p:spPr>
      </p:pic>
      <p:pic>
        <p:nvPicPr>
          <p:cNvPr id="101" name="Google Shape;101;p18"/>
          <p:cNvPicPr preferRelativeResize="0"/>
          <p:nvPr/>
        </p:nvPicPr>
        <p:blipFill>
          <a:blip r:embed="rId4">
            <a:alphaModFix/>
          </a:blip>
          <a:stretch>
            <a:fillRect/>
          </a:stretch>
        </p:blipFill>
        <p:spPr>
          <a:xfrm>
            <a:off x="4293850" y="1342775"/>
            <a:ext cx="3995104" cy="307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body" idx="1"/>
          </p:nvPr>
        </p:nvSpPr>
        <p:spPr>
          <a:xfrm>
            <a:off x="433100" y="697300"/>
            <a:ext cx="8520600" cy="41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Q1: Based on gender, which age group shows the greatest value for purchase amount?</a:t>
            </a:r>
            <a:endParaRPr b="1"/>
          </a:p>
          <a:p>
            <a:pPr marL="0" lvl="0" indent="0" algn="l" rtl="0">
              <a:spcBef>
                <a:spcPts val="1600"/>
              </a:spcBef>
              <a:spcAft>
                <a:spcPts val="0"/>
              </a:spcAft>
              <a:buClr>
                <a:schemeClr val="dk1"/>
              </a:buClr>
              <a:buSzPts val="1100"/>
              <a:buFont typeface="Arial"/>
              <a:buNone/>
            </a:pPr>
            <a:r>
              <a:rPr lang="en"/>
              <a:t> The analysis shows the gender group with the greatest purchase amount sum are males. This is also true when looking exclusively at the purchase amount among the age group with the highest purchase amount value (age group 26-35, in both males and females have the greatest purchase amount). </a:t>
            </a:r>
            <a:endParaRPr/>
          </a:p>
          <a:p>
            <a:pPr marL="0" lvl="0" indent="0" algn="l" rtl="0">
              <a:spcBef>
                <a:spcPts val="1600"/>
              </a:spcBef>
              <a:spcAft>
                <a:spcPts val="0"/>
              </a:spcAft>
              <a:buClr>
                <a:schemeClr val="dk1"/>
              </a:buClr>
              <a:buSzPts val="1100"/>
              <a:buFont typeface="Arial"/>
              <a:buNone/>
            </a:pPr>
            <a:r>
              <a:rPr lang="en"/>
              <a:t>Furthermore, males had the greatest purchase amount value across all age groups. The analysis provides information that can potentially be used for future sales marketing during Black Friday. Products that are catered to the 26-35 year old age demographic can potentially bring the best returns. </a:t>
            </a:r>
            <a:endParaRPr/>
          </a:p>
          <a:p>
            <a:pPr marL="0" lvl="0" indent="0" algn="l" rtl="0">
              <a:spcBef>
                <a:spcPts val="1600"/>
              </a:spcBef>
              <a:spcAft>
                <a:spcPts val="1600"/>
              </a:spcAft>
              <a:buClr>
                <a:schemeClr val="dk1"/>
              </a:buClr>
              <a:buSzPts val="1100"/>
              <a:buFont typeface="Arial"/>
              <a:buNone/>
            </a:pPr>
            <a:endParaRPr/>
          </a:p>
        </p:txBody>
      </p:sp>
      <p:sp>
        <p:nvSpPr>
          <p:cNvPr id="107" name="Google Shape;10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Analysis based on city category:</a:t>
            </a:r>
            <a:endParaRPr/>
          </a:p>
          <a:p>
            <a:pPr marL="0" lvl="0" indent="0" algn="l" rtl="0">
              <a:spcBef>
                <a:spcPts val="0"/>
              </a:spcBef>
              <a:spcAft>
                <a:spcPts val="0"/>
              </a:spcAft>
              <a:buNone/>
            </a:pPr>
            <a:endParaRPr/>
          </a:p>
        </p:txBody>
      </p:sp>
      <p:sp>
        <p:nvSpPr>
          <p:cNvPr id="113" name="Google Shape;113;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City Category and Purchase amount</a:t>
            </a:r>
            <a:endParaRPr/>
          </a:p>
        </p:txBody>
      </p:sp>
      <p:sp>
        <p:nvSpPr>
          <p:cNvPr id="114" name="Google Shape;114;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pic>
        <p:nvPicPr>
          <p:cNvPr id="115" name="Google Shape;115;p20"/>
          <p:cNvPicPr preferRelativeResize="0"/>
          <p:nvPr/>
        </p:nvPicPr>
        <p:blipFill>
          <a:blip r:embed="rId3">
            <a:alphaModFix/>
          </a:blip>
          <a:stretch>
            <a:fillRect/>
          </a:stretch>
        </p:blipFill>
        <p:spPr>
          <a:xfrm>
            <a:off x="4830950" y="1389800"/>
            <a:ext cx="4114800" cy="2743200"/>
          </a:xfrm>
          <a:prstGeom prst="rect">
            <a:avLst/>
          </a:prstGeom>
          <a:noFill/>
          <a:ln>
            <a:noFill/>
          </a:ln>
        </p:spPr>
      </p:pic>
      <p:pic>
        <p:nvPicPr>
          <p:cNvPr id="116" name="Google Shape;116;p20"/>
          <p:cNvPicPr preferRelativeResize="0"/>
          <p:nvPr/>
        </p:nvPicPr>
        <p:blipFill>
          <a:blip r:embed="rId4">
            <a:alphaModFix/>
          </a:blip>
          <a:stretch>
            <a:fillRect/>
          </a:stretch>
        </p:blipFill>
        <p:spPr>
          <a:xfrm>
            <a:off x="711000" y="1755775"/>
            <a:ext cx="3524250" cy="220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22" name="Google Shape;122;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Q2: Which city category shows greatest value for purchase amount?</a:t>
            </a:r>
            <a:endParaRPr/>
          </a:p>
          <a:p>
            <a:pPr marL="0" lvl="0" indent="0" algn="l" rtl="0">
              <a:spcBef>
                <a:spcPts val="1600"/>
              </a:spcBef>
              <a:spcAft>
                <a:spcPts val="0"/>
              </a:spcAft>
              <a:buNone/>
            </a:pPr>
            <a:r>
              <a:rPr lang="en"/>
              <a:t>The analysis shows the city category with the greatest purchase amount value is city category B with the highest percentage of total purchase amount among all cities. Followed by city category C.</a:t>
            </a:r>
            <a:endParaRPr/>
          </a:p>
          <a:p>
            <a:pPr marL="0" lvl="0" indent="0" algn="l" rtl="0">
              <a:spcBef>
                <a:spcPts val="1600"/>
              </a:spcBef>
              <a:spcAft>
                <a:spcPts val="1600"/>
              </a:spcAft>
              <a:buClr>
                <a:schemeClr val="dk1"/>
              </a:buClr>
              <a:buSzPts val="1100"/>
              <a:buFont typeface="Arial"/>
              <a:buNone/>
            </a:pPr>
            <a:endParaRPr/>
          </a:p>
        </p:txBody>
      </p:sp>
      <p:sp>
        <p:nvSpPr>
          <p:cNvPr id="123" name="Google Shape;123;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{65E41302-9A1D-364C-BE9F-9E3A2A841E9A}tf10001073</Template>
  <TotalTime>0</TotalTime>
  <Words>816</Words>
  <Application>Microsoft Macintosh PowerPoint</Application>
  <PresentationFormat>On-screen Show (16:9)</PresentationFormat>
  <Paragraphs>80</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Sitka Subheading</vt:lpstr>
      <vt:lpstr>Tw Cen MT</vt:lpstr>
      <vt:lpstr>Droplet</vt:lpstr>
      <vt:lpstr>Black Friday Sales: A Comprehensive Look</vt:lpstr>
      <vt:lpstr>Background</vt:lpstr>
      <vt:lpstr>Research Questions</vt:lpstr>
      <vt:lpstr>Methods</vt:lpstr>
      <vt:lpstr>Analysis based on age groups and gender: </vt:lpstr>
      <vt:lpstr>Graph for Male and Female purchase amount </vt:lpstr>
      <vt:lpstr>PowerPoint Presentation</vt:lpstr>
      <vt:lpstr>Analysis based on city category: </vt:lpstr>
      <vt:lpstr>   </vt:lpstr>
      <vt:lpstr>Analysis based on Occupation category: </vt:lpstr>
      <vt:lpstr>PowerPoint Presentation</vt:lpstr>
      <vt:lpstr>Analysis based on Marital Status: </vt:lpstr>
      <vt:lpstr>    </vt:lpstr>
      <vt:lpstr>Product category analysis for popular product:</vt:lpstr>
      <vt:lpstr>  </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Friday Sales: A Comprehensive Look</dc:title>
  <cp:lastModifiedBy>loveleen ss</cp:lastModifiedBy>
  <cp:revision>1</cp:revision>
  <dcterms:modified xsi:type="dcterms:W3CDTF">2019-01-14T06:42:05Z</dcterms:modified>
</cp:coreProperties>
</file>